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60" r:id="rId2"/>
    <p:sldId id="370" r:id="rId3"/>
    <p:sldId id="344" r:id="rId4"/>
    <p:sldId id="351" r:id="rId5"/>
    <p:sldId id="261" r:id="rId6"/>
    <p:sldId id="371" r:id="rId7"/>
    <p:sldId id="353" r:id="rId8"/>
    <p:sldId id="358" r:id="rId9"/>
    <p:sldId id="346" r:id="rId10"/>
    <p:sldId id="361" r:id="rId11"/>
    <p:sldId id="372" r:id="rId12"/>
    <p:sldId id="359" r:id="rId13"/>
    <p:sldId id="360" r:id="rId14"/>
    <p:sldId id="364" r:id="rId15"/>
    <p:sldId id="363" r:id="rId16"/>
    <p:sldId id="373" r:id="rId17"/>
    <p:sldId id="375" r:id="rId18"/>
    <p:sldId id="378" r:id="rId19"/>
    <p:sldId id="380" r:id="rId20"/>
    <p:sldId id="379" r:id="rId21"/>
    <p:sldId id="338" r:id="rId22"/>
    <p:sldId id="311" r:id="rId23"/>
    <p:sldId id="366" r:id="rId24"/>
    <p:sldId id="368" r:id="rId25"/>
    <p:sldId id="267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35"/>
    <p:restoredTop sz="75251"/>
  </p:normalViewPr>
  <p:slideViewPr>
    <p:cSldViewPr snapToGrid="0" snapToObjects="1">
      <p:cViewPr>
        <p:scale>
          <a:sx n="49" d="100"/>
          <a:sy n="49" d="100"/>
        </p:scale>
        <p:origin x="88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tiff>
</file>

<file path=ppt/media/image2.png>
</file>

<file path=ppt/media/image3.png>
</file>

<file path=ppt/media/image4.jpe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4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56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23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64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434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955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0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89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284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251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2446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045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428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931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54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962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38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009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61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61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https://commons.wikimedia.org/wiki/File:Linear_regression.svg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367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https://en.wikipedia.org/wiki/Logistic_regression#/media/File:Exam_pass_logistic_curve.jpeg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43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813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361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Machine Learning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Overview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PhD Student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5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883296" y="5460487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 smtClean="0"/>
              <a:t>Grus </a:t>
            </a:r>
            <a:r>
              <a:rPr lang="en-US" sz="1600" dirty="0" smtClean="0"/>
              <a:t>2015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648" y="351046"/>
            <a:ext cx="7551444" cy="49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62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883296" y="5460487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 smtClean="0"/>
              <a:t>Grus </a:t>
            </a:r>
            <a:r>
              <a:rPr lang="en-US" sz="1600" dirty="0" smtClean="0"/>
              <a:t>2015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the curse of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dimensionality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intuitive, but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very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efficient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648" y="351046"/>
            <a:ext cx="7551444" cy="49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14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839" y="557180"/>
            <a:ext cx="6802690" cy="53193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0078548" y="5663396"/>
            <a:ext cx="128050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 smtClean="0"/>
              <a:t>Grus </a:t>
            </a:r>
            <a:r>
              <a:rPr lang="en-US" sz="1600" dirty="0" smtClean="0"/>
              <a:t>2015</a:t>
            </a:r>
            <a:endParaRPr lang="en-US" sz="1600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90950" y="557180"/>
            <a:ext cx="5221941" cy="3101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Support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vector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(SVM)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7" name="Content Placeholder 8"/>
          <p:cNvSpPr>
            <a:spLocks noGrp="1"/>
          </p:cNvSpPr>
          <p:nvPr>
            <p:ph idx="1"/>
          </p:nvPr>
        </p:nvSpPr>
        <p:spPr>
          <a:xfrm>
            <a:off x="802341" y="3658968"/>
            <a:ext cx="5293659" cy="289334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Fast, cheap,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pretty good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27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Decision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trees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6" name="Content Placeholder 8"/>
          <p:cNvSpPr>
            <a:spLocks noGrp="1"/>
          </p:cNvSpPr>
          <p:nvPr>
            <p:ph idx="1"/>
          </p:nvPr>
        </p:nvSpPr>
        <p:spPr>
          <a:xfrm>
            <a:off x="784412" y="2297772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Slower than SVMs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Highly interpretable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results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Random forests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gradient boosting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are improved variations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431" y="1002573"/>
            <a:ext cx="5558369" cy="43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89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Gaussian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mixture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models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84412" y="2474259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Good for reasoning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about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shades of gray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565" y="0"/>
            <a:ext cx="7680435" cy="571232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173173" y="5625056"/>
            <a:ext cx="13445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Yu Zhu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9594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436782" y="5750664"/>
            <a:ext cx="2564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Wikimedia Commons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4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436782" y="5750664"/>
            <a:ext cx="2564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Wikimedia Commons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573021" y="3959800"/>
            <a:ext cx="8427544" cy="210507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“The future”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 not interpretable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Slow, expensive, steep learning curve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76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97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05877" y="636787"/>
            <a:ext cx="1057812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X = [[11.3166, 13.1009, 17.1638, 1.2876],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[0.0023, 8.9224, 7.3368, 12.826],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[13.9563, 11.0516, 8.5414, 14.0572],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[1.7851, 9.1011, 10.7928, 4.5441],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[12.0978, 10.4598, 5.7786, 12.4596],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[0.28, 17.3005, 3.7776, 11.1616],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[7.3366, 13.3285, 13.3285, 17.5108],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[7.1498, 13.6181, 13.391, 7.3366],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[10.9546, 6.7191, 13.0848, 3.9394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y = [0, 0, 0, 0, 1, 1, 1, 1, 1, 1]</a:t>
            </a:r>
          </a:p>
        </p:txBody>
      </p:sp>
    </p:spTree>
    <p:extLst>
      <p:ext uri="{BB962C8B-B14F-4D97-AF65-F5344CB8AC3E}">
        <p14:creationId xmlns:p14="http://schemas.microsoft.com/office/powerpoint/2010/main" val="176871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05877" y="636787"/>
            <a:ext cx="1057812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X = [[11.3166, 13.1009, 17.1638, 1.2876],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[0.0023, 8.9224, 7.3368, 12.826],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[13.9563, 11.0516, 8.5414, 14.0572],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[1.7851, 9.1011, 10.7928, 4.5441],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[12.0978, 10.4598, 5.7786, 12.4596],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[0.28, 17.3005, 3.7776, 11.1616],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[7.3366, 13.3285, 13.3285, 17.5108],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[7.1498, 13.6181, 13.391, 7.3366],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[10.9546, 6.7191, 13.0848, 3.9394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y = [0, 0, 0, 0, 1, 1, 1, 1, 1, 1]</a:t>
            </a:r>
          </a:p>
          <a:p>
            <a:endParaRPr lang="en-US" sz="20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sklearn.svm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SVC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svm_classifier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SVC(kernel='linear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svm_classifier.fit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y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svm_classifier.predict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([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[4.4, 9.1, 2.2, 3.2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], [1.1, 2.8, 4.1, 0.4]])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67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610291"/>
              </p:ext>
            </p:extLst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29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02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opyright restrictions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31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Changes in the past 5 years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Processors are faster.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Storage is cheaper.</a:t>
            </a:r>
          </a:p>
          <a:p>
            <a:pPr>
              <a:lnSpc>
                <a:spcPct val="110000"/>
              </a:lnSpc>
            </a:pP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VPSes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are friendlier.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core ML tools.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high-level wrappers.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GitHub and Stack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Overflow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are much larger.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05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20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40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6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Classification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class (i.e., category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80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starting with labeled training data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Unsupervised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inferring relationships without class labels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Reinforcement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neural networks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1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271" y="267608"/>
            <a:ext cx="9337458" cy="582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1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98628" y="1105290"/>
            <a:ext cx="246554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Algorithm</a:t>
            </a:r>
            <a:endParaRPr lang="en-US" sz="4400" dirty="0"/>
          </a:p>
        </p:txBody>
      </p:sp>
      <p:sp>
        <p:nvSpPr>
          <p:cNvPr id="14" name="Right Arrow 13"/>
          <p:cNvSpPr/>
          <p:nvPr/>
        </p:nvSpPr>
        <p:spPr>
          <a:xfrm rot="189896">
            <a:off x="3928370" y="1340595"/>
            <a:ext cx="2621390" cy="90785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13183" y="3238559"/>
            <a:ext cx="32972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Validation set</a:t>
            </a:r>
            <a:endParaRPr lang="en-US" sz="4400" dirty="0"/>
          </a:p>
        </p:txBody>
      </p:sp>
      <p:sp>
        <p:nvSpPr>
          <p:cNvPr id="18" name="Rectangle 17"/>
          <p:cNvSpPr/>
          <p:nvPr/>
        </p:nvSpPr>
        <p:spPr>
          <a:xfrm>
            <a:off x="3453272" y="4921242"/>
            <a:ext cx="19117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Test </a:t>
            </a:r>
            <a:r>
              <a:rPr lang="en-US" sz="4400" dirty="0"/>
              <a:t>set</a:t>
            </a:r>
          </a:p>
        </p:txBody>
      </p:sp>
      <p:sp>
        <p:nvSpPr>
          <p:cNvPr id="23" name="Right Arrow 22"/>
          <p:cNvSpPr/>
          <p:nvPr/>
        </p:nvSpPr>
        <p:spPr>
          <a:xfrm rot="4585951">
            <a:off x="7237211" y="3491119"/>
            <a:ext cx="2396979" cy="114738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781272" y="5017066"/>
            <a:ext cx="26113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Real world</a:t>
            </a:r>
            <a:endParaRPr lang="en-US" sz="4400" dirty="0"/>
          </a:p>
        </p:txBody>
      </p:sp>
      <p:sp>
        <p:nvSpPr>
          <p:cNvPr id="25" name="Right Arrow 24"/>
          <p:cNvSpPr/>
          <p:nvPr/>
        </p:nvSpPr>
        <p:spPr>
          <a:xfrm rot="7271827">
            <a:off x="4974291" y="3514955"/>
            <a:ext cx="2832791" cy="112756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/>
          <p:cNvSpPr/>
          <p:nvPr/>
        </p:nvSpPr>
        <p:spPr>
          <a:xfrm rot="19828837">
            <a:off x="3971354" y="2472469"/>
            <a:ext cx="2787320" cy="22653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37930" y="421614"/>
            <a:ext cx="9071650" cy="2164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16129" y="869020"/>
            <a:ext cx="28173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Training set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36496" y="-45115"/>
            <a:ext cx="167225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smtClean="0"/>
              <a:t>Model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8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22" y="406400"/>
            <a:ext cx="10478477" cy="12842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Linear 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n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umbers in, numbers out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87" y="1931587"/>
            <a:ext cx="6285156" cy="415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51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numbers 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in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br>
              <a:rPr lang="en-US" sz="3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classes 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out</a:t>
            </a:r>
          </a:p>
          <a:p>
            <a:pPr>
              <a:lnSpc>
                <a:spcPct val="110000"/>
              </a:lnSpc>
            </a:pPr>
            <a:r>
              <a:rPr lang="en-US" sz="3600" i="1" dirty="0">
                <a:solidFill>
                  <a:schemeClr val="bg2">
                    <a:lumMod val="25000"/>
                  </a:schemeClr>
                </a:solidFill>
              </a:rPr>
              <a:t>o</a:t>
            </a:r>
            <a:r>
              <a:rPr lang="en-US" sz="3600" i="1" dirty="0" smtClean="0">
                <a:solidFill>
                  <a:schemeClr val="bg2">
                    <a:lumMod val="25000"/>
                  </a:schemeClr>
                </a:solidFill>
              </a:rPr>
              <a:t>r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 n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umbers + classes in, </a:t>
            </a:r>
            <a:b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classes out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076" name="Picture 4" descr="https://upload.wikimedia.org/wikipedia/commons/6/6d/Exam_pass_logistic_curve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278" y="1048544"/>
            <a:ext cx="6424754" cy="4655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875322" y="406400"/>
            <a:ext cx="10478477" cy="12842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5391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648" y="357909"/>
            <a:ext cx="6885487" cy="55962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316639" y="5787436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Grus </a:t>
            </a:r>
            <a:r>
              <a:rPr lang="en-US" sz="1600" dirty="0" smtClean="0"/>
              <a:t>2015</a:t>
            </a:r>
            <a:endParaRPr lang="en-US" sz="160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prone to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overfitting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(training data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representative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of real world)</a:t>
            </a:r>
          </a:p>
        </p:txBody>
      </p:sp>
    </p:spTree>
    <p:extLst>
      <p:ext uri="{BB962C8B-B14F-4D97-AF65-F5344CB8AC3E}">
        <p14:creationId xmlns:p14="http://schemas.microsoft.com/office/powerpoint/2010/main" val="8040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2102</TotalTime>
  <Words>856</Words>
  <Application>Microsoft Office PowerPoint</Application>
  <PresentationFormat>Widescreen</PresentationFormat>
  <Paragraphs>270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Courier New</vt:lpstr>
      <vt:lpstr>Office Theme</vt:lpstr>
      <vt:lpstr>Machine Learning Overview</vt:lpstr>
      <vt:lpstr>PowerPoint Presentation</vt:lpstr>
      <vt:lpstr>Types of machine learning</vt:lpstr>
      <vt:lpstr>Types of machine learning</vt:lpstr>
      <vt:lpstr>PowerPoint Presentation</vt:lpstr>
      <vt:lpstr>PowerPoint Presentation</vt:lpstr>
      <vt:lpstr>Linear Regression</vt:lpstr>
      <vt:lpstr>PowerPoint Presentation</vt:lpstr>
      <vt:lpstr>Logistic  regression</vt:lpstr>
      <vt:lpstr>K nearest  neighbor</vt:lpstr>
      <vt:lpstr>K nearest  neighbor</vt:lpstr>
      <vt:lpstr>PowerPoint Presentation</vt:lpstr>
      <vt:lpstr>PowerPoint Presentation</vt:lpstr>
      <vt:lpstr>PowerPoint Presentation</vt:lpstr>
      <vt:lpstr>Neural  networks</vt:lpstr>
      <vt:lpstr>Neural  networks</vt:lpstr>
      <vt:lpstr>PowerPoint Presentation</vt:lpstr>
      <vt:lpstr>PowerPoint Presentation</vt:lpstr>
      <vt:lpstr>PowerPoint Presentation</vt:lpstr>
      <vt:lpstr>PowerPoint Presentation</vt:lpstr>
      <vt:lpstr>Bottlenecks to wide application</vt:lpstr>
      <vt:lpstr>Changes in the past 5 years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Stephen McLaughlin</cp:lastModifiedBy>
  <cp:revision>108</cp:revision>
  <dcterms:created xsi:type="dcterms:W3CDTF">2017-05-07T13:13:01Z</dcterms:created>
  <dcterms:modified xsi:type="dcterms:W3CDTF">2017-11-20T17:00:55Z</dcterms:modified>
</cp:coreProperties>
</file>

<file path=docProps/thumbnail.jpeg>
</file>